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Nunito"/>
      <p:regular r:id="rId38"/>
      <p:bold r:id="rId39"/>
      <p:italic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Google Sans Medium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italic.fntdata"/><Relationship Id="rId42" Type="http://schemas.openxmlformats.org/officeDocument/2006/relationships/font" Target="fonts/Montserrat-regular.fntdata"/><Relationship Id="rId41" Type="http://schemas.openxmlformats.org/officeDocument/2006/relationships/font" Target="fonts/Nunito-boldItalic.fntdata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GoogleSansMedium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GoogleSansMedium-italic.fntdata"/><Relationship Id="rId47" Type="http://schemas.openxmlformats.org/officeDocument/2006/relationships/font" Target="fonts/GoogleSansMedium-bold.fntdata"/><Relationship Id="rId49" Type="http://schemas.openxmlformats.org/officeDocument/2006/relationships/font" Target="fonts/GoogleSans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Nunito-bold.fntdata"/><Relationship Id="rId38" Type="http://schemas.openxmlformats.org/officeDocument/2006/relationships/font" Target="fonts/Nunito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f6d11425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f6d11425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f6d11425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f6d11425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f6d1142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f6d1142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 que queremos entender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 supervisado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f6d11425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f6d11425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f6d11425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f6d11425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f6d11425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f6d11425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f6d11425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f6d11425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f6d11425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f6d11425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f6d11425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f6d11425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f6d11425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f6d11425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fe96b6587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fe96b658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f6d11425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f6d11425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02acd8c2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02acd8c2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02acd8c2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02acd8c2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f6d11425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f6d11425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f6d11425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f6d11425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abe06212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abe06212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f6d11425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f6d11425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f6d11425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f6d11425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f6d11425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f6d11425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f6d11425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f6d11425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02acd8c2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02acd8c2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7b8c1be7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7b8c1be7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c4ff05a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c4ff05a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f34ad76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f34ad76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02acd8c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02acd8c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f12403db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f12403db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f6d11425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f6d11425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06c1515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06c1515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f6d11425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f6d11425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Relationship Id="rId4" Type="http://schemas.openxmlformats.org/officeDocument/2006/relationships/image" Target="../media/image6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miro.com/welcomeonboard/bnNodDdtT2wxZGNidkdWbHl3NzJuRnlBd2Z5WVV1VzhUSmNobTQwSm0wUkE1eEp5aGdXWm1KUXp2aGxZV2RpenwzMDc0NDU3MzYxMzM3MDkyNDAw?invite_link_id=21515881989" TargetMode="External"/><Relationship Id="rId4" Type="http://schemas.openxmlformats.org/officeDocument/2006/relationships/image" Target="../media/image3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gif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reuters.com/article/us-amazon-com-jobs-automation-insight-idUSKCN1MK08G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53.png"/><Relationship Id="rId6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rive.google.com/file/d/1UsNK5nUQE3HveG2i-s0guZLP6b15n8Et/view?usp=sharing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hyperlink" Target="https://drive.google.com/file/d/1OdwjOxitOq45-Fb_yLOutRvbdKpJQxyl/view?usp=sharing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9.jpg"/><Relationship Id="rId5" Type="http://schemas.openxmlformats.org/officeDocument/2006/relationships/image" Target="../media/image26.png"/><Relationship Id="rId6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Mining</a:t>
            </a:r>
            <a:endParaRPr/>
          </a:p>
        </p:txBody>
      </p:sp>
      <p:pic>
        <p:nvPicPr>
          <p:cNvPr id="224" name="Google Shape;2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575" y="1093517"/>
            <a:ext cx="72961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0"/>
          <p:cNvSpPr txBox="1"/>
          <p:nvPr>
            <p:ph type="title"/>
          </p:nvPr>
        </p:nvSpPr>
        <p:spPr>
          <a:xfrm>
            <a:off x="245000" y="243880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/>
              <a:t>¿Qué algoritmo usar?</a:t>
            </a:r>
            <a:endParaRPr sz="8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063" y="109875"/>
            <a:ext cx="71438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ferencia entre aprendizaje supervisado y no supervisado - 🤖 Aprende IA" id="239" name="Google Shape;2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700" y="321800"/>
            <a:ext cx="6640601" cy="43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pos de aprendizaje automático. La Inteligencia Artificial (IA) está en… |  by Javier Luna Gonzalez | SoldAI | Medium" id="244" name="Google Shape;2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525" y="422400"/>
            <a:ext cx="6280450" cy="418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4"/>
          <p:cNvSpPr txBox="1"/>
          <p:nvPr/>
        </p:nvSpPr>
        <p:spPr>
          <a:xfrm>
            <a:off x="7670775" y="2201175"/>
            <a:ext cx="76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LINK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0" name="Google Shape;25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7950" y="152400"/>
            <a:ext cx="42986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del-based vs Instance-based Learning | Data Science and Machine Learning  | Kaggle" id="255" name="Google Shape;255;p55"/>
          <p:cNvPicPr preferRelativeResize="0"/>
          <p:nvPr/>
        </p:nvPicPr>
        <p:blipFill rotWithShape="1">
          <a:blip r:embed="rId3">
            <a:alphaModFix/>
          </a:blip>
          <a:srcRect b="-2740" l="0" r="0" t="2740"/>
          <a:stretch/>
        </p:blipFill>
        <p:spPr>
          <a:xfrm>
            <a:off x="523750" y="476800"/>
            <a:ext cx="3498375" cy="349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del-based vs Instance-based Learning | Data Science and Machine Learning  | Kaggle" id="256" name="Google Shape;25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125" y="1023975"/>
            <a:ext cx="3458151" cy="345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413" y="152400"/>
            <a:ext cx="65911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7"/>
          <p:cNvSpPr txBox="1"/>
          <p:nvPr>
            <p:ph type="title"/>
          </p:nvPr>
        </p:nvSpPr>
        <p:spPr>
          <a:xfrm>
            <a:off x="274625" y="194965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/>
              <a:t>¿Cómo valido mi modelo?</a:t>
            </a:r>
            <a:endParaRPr sz="8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Validación</a:t>
            </a:r>
            <a:endParaRPr/>
          </a:p>
        </p:txBody>
      </p:sp>
      <p:pic>
        <p:nvPicPr>
          <p:cNvPr id="272" name="Google Shape;27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25" y="1090550"/>
            <a:ext cx="3260550" cy="18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8"/>
          <p:cNvPicPr preferRelativeResize="0"/>
          <p:nvPr/>
        </p:nvPicPr>
        <p:blipFill rotWithShape="1">
          <a:blip r:embed="rId4">
            <a:alphaModFix/>
          </a:blip>
          <a:srcRect b="11139" l="17770" r="17231" t="11610"/>
          <a:stretch/>
        </p:blipFill>
        <p:spPr>
          <a:xfrm>
            <a:off x="4469100" y="66675"/>
            <a:ext cx="3923126" cy="3330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1725" y="3646400"/>
            <a:ext cx="3923125" cy="13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060"/>
            <a:ext cx="2650150" cy="34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1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67" name="Google Shape;1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1"/>
          <p:cNvSpPr txBox="1"/>
          <p:nvPr/>
        </p:nvSpPr>
        <p:spPr>
          <a:xfrm>
            <a:off x="2179275" y="1100950"/>
            <a:ext cx="63066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0. Introducción al módulo V.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1. ¿Qué es el Machine Learning?.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2. ¿Qué algoritmo usar?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3. ¿Cómo valido mi modelo?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4. End to End ML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5. Notebook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00" y="444563"/>
            <a:ext cx="8334375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Matriz de error/Confusion Matrix</a:t>
            </a:r>
            <a:endParaRPr/>
          </a:p>
        </p:txBody>
      </p:sp>
      <p:pic>
        <p:nvPicPr>
          <p:cNvPr id="285" name="Google Shape;285;p60"/>
          <p:cNvPicPr preferRelativeResize="0"/>
          <p:nvPr/>
        </p:nvPicPr>
        <p:blipFill rotWithShape="1">
          <a:blip r:embed="rId3">
            <a:alphaModFix/>
          </a:blip>
          <a:srcRect b="0" l="15229" r="10482" t="0"/>
          <a:stretch/>
        </p:blipFill>
        <p:spPr>
          <a:xfrm>
            <a:off x="915375" y="1184175"/>
            <a:ext cx="3872149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999" y="1306317"/>
            <a:ext cx="4051675" cy="2710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550" y="-18225"/>
            <a:ext cx="421675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Bias-Overfitting</a:t>
            </a:r>
            <a:endParaRPr/>
          </a:p>
        </p:txBody>
      </p:sp>
      <p:pic>
        <p:nvPicPr>
          <p:cNvPr id="297" name="Google Shape;29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7700" y="1604955"/>
            <a:ext cx="56102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9925" y="109017"/>
            <a:ext cx="1611275" cy="241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550" y="3757391"/>
            <a:ext cx="2049276" cy="134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150" y="485951"/>
            <a:ext cx="7638650" cy="387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Danger Zone</a:t>
            </a:r>
            <a:endParaRPr/>
          </a:p>
        </p:txBody>
      </p:sp>
      <p:pic>
        <p:nvPicPr>
          <p:cNvPr id="310" name="Google Shape;31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75" y="964500"/>
            <a:ext cx="3202950" cy="39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5"/>
          <p:cNvSpPr txBox="1"/>
          <p:nvPr>
            <p:ph type="title"/>
          </p:nvPr>
        </p:nvSpPr>
        <p:spPr>
          <a:xfrm>
            <a:off x="53409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Ética en ML</a:t>
            </a:r>
            <a:endParaRPr/>
          </a:p>
        </p:txBody>
      </p:sp>
      <p:pic>
        <p:nvPicPr>
          <p:cNvPr id="316" name="Google Shape;316;p65"/>
          <p:cNvPicPr preferRelativeResize="0"/>
          <p:nvPr/>
        </p:nvPicPr>
        <p:blipFill rotWithShape="1">
          <a:blip r:embed="rId4">
            <a:alphaModFix/>
          </a:blip>
          <a:srcRect b="0" l="17428" r="11810" t="0"/>
          <a:stretch/>
        </p:blipFill>
        <p:spPr>
          <a:xfrm>
            <a:off x="-48650" y="-29650"/>
            <a:ext cx="4706250" cy="51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6175" y="317275"/>
            <a:ext cx="6408452" cy="46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250" y="433892"/>
            <a:ext cx="5536859" cy="415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7"/>
          <p:cNvSpPr txBox="1"/>
          <p:nvPr>
            <p:ph type="title"/>
          </p:nvPr>
        </p:nvSpPr>
        <p:spPr>
          <a:xfrm>
            <a:off x="274625" y="194965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/>
              <a:t>End-to-End Machine Learning Project</a:t>
            </a:r>
            <a:endParaRPr sz="7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8"/>
          <p:cNvSpPr txBox="1"/>
          <p:nvPr>
            <p:ph type="title"/>
          </p:nvPr>
        </p:nvSpPr>
        <p:spPr>
          <a:xfrm>
            <a:off x="351975" y="210050"/>
            <a:ext cx="801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¿Qué pasos generales tengo que seguir para un proyecto de ML?</a:t>
            </a:r>
            <a:endParaRPr>
              <a:solidFill>
                <a:srgbClr val="741B47"/>
              </a:solidFill>
            </a:endParaRPr>
          </a:p>
        </p:txBody>
      </p:sp>
      <p:sp>
        <p:nvSpPr>
          <p:cNvPr id="333" name="Google Shape;333;p68"/>
          <p:cNvSpPr txBox="1"/>
          <p:nvPr>
            <p:ph idx="1" type="body"/>
          </p:nvPr>
        </p:nvSpPr>
        <p:spPr>
          <a:xfrm>
            <a:off x="3102200" y="782750"/>
            <a:ext cx="506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 Mira el panorama general.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Obtenga los datos.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 Descubra y visualice los datos para obtener información.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 Preparar los datos para los algoritmos de 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5. Seleccionar un modelo y entrenarlo.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6. Afinar el modelo.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7. Presente su solución.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8. Ponga en marcha, supervise y mantenga su sistema.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2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V: Machine Learning.</a:t>
            </a:r>
            <a:endParaRPr b="1"/>
          </a:p>
        </p:txBody>
      </p:sp>
      <p:pic>
        <p:nvPicPr>
          <p:cNvPr id="174" name="Google Shape;1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9"/>
          <p:cNvSpPr txBox="1"/>
          <p:nvPr>
            <p:ph idx="1" type="body"/>
          </p:nvPr>
        </p:nvSpPr>
        <p:spPr>
          <a:xfrm>
            <a:off x="841200" y="1072550"/>
            <a:ext cx="746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Limpieza y tratamiento de los datos.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Dividir los datos en conjuntos de datos de entrenamiento y de prueba.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Definir las métricas para las que se optimiza el modelo.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Obtener una estimación inicial rápida de las métricas.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Ingeniería de características para optimizar las métricas. (Omitir esto para la primera ronda).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Preprocesamiento de datos.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Selección de características.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Selección del modelo.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Validación del modelo.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Interpretación de los resultados.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Obtenga el mejor modelo y compruébelo con el conjunto de datos de prueba.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9" name="Google Shape;339;p69"/>
          <p:cNvSpPr txBox="1"/>
          <p:nvPr>
            <p:ph type="title"/>
          </p:nvPr>
        </p:nvSpPr>
        <p:spPr>
          <a:xfrm>
            <a:off x="351975" y="210050"/>
            <a:ext cx="801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¿Qué pasos tengo que seguir para un proyecto de ML?</a:t>
            </a:r>
            <a:endParaRPr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0"/>
          <p:cNvSpPr txBox="1"/>
          <p:nvPr/>
        </p:nvSpPr>
        <p:spPr>
          <a:xfrm>
            <a:off x="502950" y="285675"/>
            <a:ext cx="81381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Veamos un ejemplo de cómo validar tu modelo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5" name="Google Shape;3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70"/>
          <p:cNvSpPr txBox="1"/>
          <p:nvPr/>
        </p:nvSpPr>
        <p:spPr>
          <a:xfrm>
            <a:off x="378900" y="2596600"/>
            <a:ext cx="838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Notebook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71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53" name="Google Shape;35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ML: Técnicas multidisciplinarias.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3"/>
          <p:cNvSpPr txBox="1"/>
          <p:nvPr/>
        </p:nvSpPr>
        <p:spPr>
          <a:xfrm>
            <a:off x="1078500" y="976350"/>
            <a:ext cx="69870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C113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Bayes rule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(Bayes, 1763) de </a:t>
            </a: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probability.</a:t>
            </a:r>
            <a:endParaRPr b="1" sz="18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Least squares regression</a:t>
            </a:r>
            <a:r>
              <a:rPr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(Gauss, 1795) de</a:t>
            </a: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astronomía.</a:t>
            </a:r>
            <a:endParaRPr b="1" sz="18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First-order logic </a:t>
            </a:r>
            <a:r>
              <a:rPr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(Frege, 1893)</a:t>
            </a: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logica.</a:t>
            </a:r>
            <a:endParaRPr b="1" sz="18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Maximum likelihood </a:t>
            </a:r>
            <a:r>
              <a:rPr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(Fisher, 1922)</a:t>
            </a: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estadística.</a:t>
            </a:r>
            <a:endParaRPr b="1" sz="18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Artificial neural networks </a:t>
            </a:r>
            <a:r>
              <a:rPr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(McCulloch/Pitts,  1943)</a:t>
            </a: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neurociencias.</a:t>
            </a:r>
            <a:endParaRPr b="1" sz="18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Minimax games </a:t>
            </a:r>
            <a:r>
              <a:rPr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(von Neumann, 1944)</a:t>
            </a: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economía</a:t>
            </a:r>
            <a:endParaRPr b="1" sz="18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Stochastic gradient descent </a:t>
            </a:r>
            <a:r>
              <a:rPr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(Robbins/Monro,  1951)</a:t>
            </a: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optimización.</a:t>
            </a:r>
            <a:endParaRPr b="1" sz="18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Uniform cost search </a:t>
            </a:r>
            <a:r>
              <a:rPr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(Dijkstra, 1956)</a:t>
            </a: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algoritmos.</a:t>
            </a:r>
            <a:endParaRPr b="1" sz="18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Value iteration </a:t>
            </a:r>
            <a:r>
              <a:rPr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(Bellman, 1957)</a:t>
            </a: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 </a:t>
            </a: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control theory</a:t>
            </a: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 txBox="1"/>
          <p:nvPr>
            <p:ph type="title"/>
          </p:nvPr>
        </p:nvSpPr>
        <p:spPr>
          <a:xfrm>
            <a:off x="245000" y="243880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/>
              <a:t>¿Qué es Machine Learning?</a:t>
            </a:r>
            <a:endParaRPr sz="8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5"/>
          <p:cNvSpPr txBox="1"/>
          <p:nvPr/>
        </p:nvSpPr>
        <p:spPr>
          <a:xfrm>
            <a:off x="2053000" y="3027725"/>
            <a:ext cx="163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Inferencia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45"/>
          <p:cNvSpPr txBox="1"/>
          <p:nvPr/>
        </p:nvSpPr>
        <p:spPr>
          <a:xfrm>
            <a:off x="5597725" y="3027725"/>
            <a:ext cx="188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Aprendizaje</a:t>
            </a:r>
            <a:endParaRPr/>
          </a:p>
        </p:txBody>
      </p:sp>
      <p:sp>
        <p:nvSpPr>
          <p:cNvPr id="197" name="Google Shape;197;p45"/>
          <p:cNvSpPr txBox="1"/>
          <p:nvPr/>
        </p:nvSpPr>
        <p:spPr>
          <a:xfrm>
            <a:off x="3944688" y="1961100"/>
            <a:ext cx="125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Modelo</a:t>
            </a:r>
            <a:endParaRPr/>
          </a:p>
        </p:txBody>
      </p:sp>
      <p:pic>
        <p:nvPicPr>
          <p:cNvPr id="198" name="Google Shape;1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195" y="2437839"/>
            <a:ext cx="1149825" cy="174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5625" y="2301212"/>
            <a:ext cx="1005550" cy="180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4700" y="900515"/>
            <a:ext cx="1254600" cy="106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Acercamiento tradicional</a:t>
            </a:r>
            <a:endParaRPr/>
          </a:p>
        </p:txBody>
      </p:sp>
      <p:pic>
        <p:nvPicPr>
          <p:cNvPr id="206" name="Google Shape;2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75" y="1066313"/>
            <a:ext cx="762000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400" y="979617"/>
            <a:ext cx="751522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7"/>
          <p:cNvSpPr txBox="1"/>
          <p:nvPr>
            <p:ph type="title"/>
          </p:nvPr>
        </p:nvSpPr>
        <p:spPr>
          <a:xfrm>
            <a:off x="311700" y="29819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camino de Machine Learning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camino de Machine Learning</a:t>
            </a:r>
            <a:endParaRPr/>
          </a:p>
        </p:txBody>
      </p:sp>
      <p:pic>
        <p:nvPicPr>
          <p:cNvPr id="218" name="Google Shape;2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75" y="1530767"/>
            <a:ext cx="754380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